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C5F5764B-B932-4F33-8BF3-9941F22FAE18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C5F5764B-B932-4F33-8BF3-9941F22FAE18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C5F5764B-B932-4F33-8BF3-9941F22FAE18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C5F5764B-B932-4F33-8BF3-9941F22FAE18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C5F5764B-B932-4F33-8BF3-9941F22FAE18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C5F5764B-B932-4F33-8BF3-9941F22FAE18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C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6613331837529E-2"/>
          <c:y val="0.20886327094785676"/>
          <c:w val="0.73051172193259095"/>
          <c:h val="0.78245546693781565"/>
        </c:manualLayout>
      </c:layout>
      <c:pieChart>
        <c:varyColors val="1"/>
        <c:ser>
          <c:idx val="1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Sheet1!$A$2:$A$5</c:f>
              <c:strCache>
                <c:ptCount val="4"/>
                <c:pt idx="0">
                  <c:v>Tanka izolacija</c:v>
                </c:pt>
                <c:pt idx="1">
                  <c:v>Namotaj </c:v>
                </c:pt>
                <c:pt idx="2">
                  <c:v>Debela izolacija</c:v>
                </c:pt>
                <c:pt idx="3">
                  <c:v>Ulje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Sheet1!$A$2:$A$5</c:f>
              <c:strCache>
                <c:ptCount val="4"/>
                <c:pt idx="0">
                  <c:v>Tanka izolacija</c:v>
                </c:pt>
                <c:pt idx="1">
                  <c:v>Namotaj </c:v>
                </c:pt>
                <c:pt idx="2">
                  <c:v>Debela izolacija</c:v>
                </c:pt>
                <c:pt idx="3">
                  <c:v>Ulje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Sheet1!$A$2:$A$5</c:f>
              <c:strCache>
                <c:ptCount val="4"/>
                <c:pt idx="0">
                  <c:v>Tanka izolacija</c:v>
                </c:pt>
                <c:pt idx="1">
                  <c:v>Namotaj </c:v>
                </c:pt>
                <c:pt idx="2">
                  <c:v>Debela izolacija</c:v>
                </c:pt>
                <c:pt idx="3">
                  <c:v>Ulje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eparator> </c:separator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213597" cy="393387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5769B22-22C2-40C3-95F6-5E1DC6D7BF18}" type="datetimeFigureOut">
              <a:rPr lang="sr-Latn-CS" smtClean="0"/>
              <a:t>8.4.2015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B2B6373-F77B-404C-A7B9-6277154870FD}" type="slidenum">
              <a:rPr lang="sr-Latn-CS" smtClean="0"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3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5.xml"/><Relationship Id="rId11" Type="http://schemas.openxmlformats.org/officeDocument/2006/relationships/image" Target="../media/image21.wmf"/><Relationship Id="rId5" Type="http://schemas.openxmlformats.org/officeDocument/2006/relationships/control" Target="../activeX/activeX4.xml"/><Relationship Id="rId10" Type="http://schemas.openxmlformats.org/officeDocument/2006/relationships/image" Target="../media/image20.wmf"/><Relationship Id="rId4" Type="http://schemas.openxmlformats.org/officeDocument/2006/relationships/control" Target="../activeX/activeX3.xml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624736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sz="3200" b="1" dirty="0" smtClean="0">
                <a:solidFill>
                  <a:srgbClr val="FFC000"/>
                </a:solidFill>
              </a:rPr>
              <a:t>Predrag Mijajlović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endParaRPr lang="sr-Latn-CS" sz="3200" b="1" dirty="0" smtClean="0">
              <a:solidFill>
                <a:srgbClr val="FFC000"/>
              </a:solidFill>
            </a:endParaRPr>
          </a:p>
          <a:p>
            <a:pPr algn="ctr"/>
            <a:r>
              <a:rPr lang="sr-Latn-CS" sz="3200" b="1" dirty="0" smtClean="0">
                <a:solidFill>
                  <a:srgbClr val="FFC000"/>
                </a:solidFill>
              </a:rPr>
              <a:t>Željko Ivanović, Bojan Mujović</a:t>
            </a:r>
            <a:r>
              <a:rPr lang="en-US" sz="3200" b="1" dirty="0" smtClean="0">
                <a:solidFill>
                  <a:srgbClr val="FFC000"/>
                </a:solidFill>
              </a:rPr>
              <a:t>    </a:t>
            </a:r>
            <a:endParaRPr lang="sr-Latn-CS" sz="3200" b="1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180728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de-DE" b="1" dirty="0"/>
              <a:t>TERMOGRAFIJA U  </a:t>
            </a:r>
            <a:r>
              <a:rPr lang="sr-Latn-CS" b="1" dirty="0"/>
              <a:t>POSTROJENJIMA CGES</a:t>
            </a:r>
            <a:r>
              <a:rPr lang="sr-Latn-CS" dirty="0"/>
              <a:t/>
            </a:r>
            <a:br>
              <a:rPr lang="sr-Latn-CS" dirty="0"/>
            </a:br>
            <a:r>
              <a:rPr lang="sr-Latn-CS" dirty="0"/>
              <a:t/>
            </a:r>
            <a:br>
              <a:rPr lang="sr-Latn-CS" dirty="0"/>
            </a:br>
            <a:endParaRPr lang="sr-Latn-CS" dirty="0"/>
          </a:p>
        </p:txBody>
      </p:sp>
      <p:pic>
        <p:nvPicPr>
          <p:cNvPr id="4" name="Picture 3" descr="logo CG KO CIG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570" cy="959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25514"/>
              </p:ext>
            </p:extLst>
          </p:nvPr>
        </p:nvGraphicFramePr>
        <p:xfrm>
          <a:off x="3707904" y="5229200"/>
          <a:ext cx="2133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5341680" imgH="1781280" progId="CorelDRAW.Graphic.14">
                  <p:embed/>
                </p:oleObj>
              </mc:Choice>
              <mc:Fallback>
                <p:oleObj r:id="rId4" imgW="5341680" imgH="178128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229200"/>
                        <a:ext cx="21336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solidFill>
                  <a:srgbClr val="FFFF00"/>
                </a:solidFill>
              </a:rPr>
              <a:t>IV Savjetovanje CG KO CIGRE, Igalo, 11-14. maj 2015.</a:t>
            </a:r>
            <a:endParaRPr lang="sr-Latn-C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TEHNIČKI PARAMETRI KONTROLE SVEDENI NA UKUPAN UZORAK</a:t>
            </a:r>
            <a:endParaRPr lang="sr-Latn-CS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72067" y="1700808"/>
            <a:ext cx="7408333" cy="4425355"/>
          </a:xfrm>
        </p:spPr>
        <p:txBody>
          <a:bodyPr>
            <a:noAutofit/>
          </a:bodyPr>
          <a:lstStyle/>
          <a:p>
            <a:r>
              <a:rPr lang="sr-Latn-CS" sz="2400" dirty="0" smtClean="0"/>
              <a:t>Termografska kontrola</a:t>
            </a:r>
          </a:p>
          <a:p>
            <a:r>
              <a:rPr lang="hr-HR" sz="2400" dirty="0"/>
              <a:t>Ukupan broj pregrijavanja na naponskon nivou 35kV, 110 kV, 220 kV i 400 kV u 21-om postrojenju CGES-a u periodu 2006-2014. iznosio je </a:t>
            </a:r>
            <a:r>
              <a:rPr lang="hr-HR" sz="2400" dirty="0" smtClean="0"/>
              <a:t>804</a:t>
            </a:r>
          </a:p>
          <a:p>
            <a:r>
              <a:rPr lang="hr-HR" sz="2400" dirty="0"/>
              <a:t>Č</a:t>
            </a:r>
            <a:r>
              <a:rPr lang="hr-HR" sz="2400" dirty="0" smtClean="0"/>
              <a:t>etiri </a:t>
            </a:r>
            <a:r>
              <a:rPr lang="hr-HR" sz="2400" dirty="0"/>
              <a:t>kategorije pregrijevanja na osnovu kojih se utvrđuje termičko stanje, a samim tim i ugroženost aparata sa stanovišta prekomjernog </a:t>
            </a:r>
            <a:r>
              <a:rPr lang="hr-HR" sz="2400" dirty="0" smtClean="0"/>
              <a:t>zagrijevanja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odi </a:t>
            </a:r>
            <a:r>
              <a:rPr lang="hr-HR" sz="2400" dirty="0"/>
              <a:t>se računa i o graničnim vrijednostima zagrijevanja u skladu sa propisom IEC 60943/98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8896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328591" cy="720080"/>
          </a:xfrm>
        </p:spPr>
        <p:txBody>
          <a:bodyPr/>
          <a:lstStyle/>
          <a:p>
            <a:pPr algn="ctr"/>
            <a:r>
              <a:rPr lang="hr-HR" sz="3200" dirty="0"/>
              <a:t>„Topla mjesta“ 2006-2014.</a:t>
            </a:r>
            <a:endParaRPr lang="sr-Latn-CS" sz="3200" dirty="0"/>
          </a:p>
        </p:txBody>
      </p:sp>
      <p:graphicFrame>
        <p:nvGraphicFramePr>
          <p:cNvPr id="5" name="Object 68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10457832"/>
              </p:ext>
            </p:extLst>
          </p:nvPr>
        </p:nvGraphicFramePr>
        <p:xfrm>
          <a:off x="539552" y="1988840"/>
          <a:ext cx="4213597" cy="39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2403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044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33265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„Kategorije pregrijevanja“ 2006-2014.</a:t>
            </a:r>
            <a:endParaRPr lang="sr-Latn-CS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4400"/>
            <a:ext cx="4608512" cy="40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5"/>
            <a:ext cx="4301058" cy="30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4644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FFFF00"/>
                </a:solidFill>
              </a:rPr>
              <a:t>Prosječan broj toplih mjesta svedenih na objekat</a:t>
            </a:r>
            <a:endParaRPr lang="sr-Latn-C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3018"/>
            <a:ext cx="45365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24847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7904" y="404664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00FFFF"/>
                </a:solidFill>
              </a:rPr>
              <a:t>Ukupan broj toplih mjesta svedenih na naponski nivo</a:t>
            </a:r>
            <a:endParaRPr lang="sr-Latn-C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440" y="362260"/>
            <a:ext cx="7934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ANALIZA REZULTATA PREMA OPISU TOPLOG MJESTA</a:t>
            </a:r>
            <a:endParaRPr lang="sr-Latn-CS" sz="2800" dirty="0">
              <a:solidFill>
                <a:srgbClr val="FFC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7" name="CIRViewer9" r:id="rId2" imgW="3384720" imgH="2448000"/>
        </mc:Choice>
        <mc:Fallback>
          <p:control name="CIRViewer9" r:id="rId2" imgW="3384720" imgH="2448000">
            <p:pic>
              <p:nvPicPr>
                <p:cNvPr id="0" name="CIRViewer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341438"/>
                  <a:ext cx="3384550" cy="2447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8" name="MtxIRViewer4" r:id="rId3" imgW="3311640" imgH="2592360"/>
        </mc:Choice>
        <mc:Fallback>
          <p:control name="MtxIRViewer4" r:id="rId3" imgW="3311640" imgH="2592360">
            <p:pic>
              <p:nvPicPr>
                <p:cNvPr id="0" name="MtxIRViewer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2138" y="1052513"/>
                  <a:ext cx="3311525" cy="2592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59" name="MtxIRViewer13" r:id="rId4" imgW="3240000" imgH="2664000"/>
        </mc:Choice>
        <mc:Fallback>
          <p:control name="MtxIRViewer13" r:id="rId4" imgW="3240000" imgH="2664000">
            <p:pic>
              <p:nvPicPr>
                <p:cNvPr id="0" name="MtxIRViewer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5963" y="981075"/>
                  <a:ext cx="3240087" cy="266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0" name="CIRViewer3" r:id="rId5" imgW="3384720" imgH="2519280"/>
        </mc:Choice>
        <mc:Fallback>
          <p:control name="CIRViewer3" r:id="rId5" imgW="3384720" imgH="2519280">
            <p:pic>
              <p:nvPicPr>
                <p:cNvPr id="0" name="CIRViewer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3357563"/>
                  <a:ext cx="3384550" cy="2519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1" name="CIRViewer2" r:id="rId6" imgW="3600360" imgH="2881440"/>
        </mc:Choice>
        <mc:Fallback>
          <p:control name="CIRViewer2" r:id="rId6" imgW="3600360" imgH="2881440">
            <p:pic>
              <p:nvPicPr>
                <p:cNvPr id="0" name="CIRViewe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263" y="3284538"/>
                  <a:ext cx="3600450" cy="2881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2" name="MtxIRViewer3111" r:id="rId7" imgW="2592360" imgH="1727280"/>
        </mc:Choice>
        <mc:Fallback>
          <p:control name="MtxIRViewer3111" r:id="rId7" imgW="2592360" imgH="1727280">
            <p:pic>
              <p:nvPicPr>
                <p:cNvPr id="0" name="MtxIRViewer31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6238" y="3933825"/>
                  <a:ext cx="2592387" cy="172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91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55679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/>
              <a:t>Termovizijske kontrole su opšte prihvaćene od strane korisnika, kao pouzdana i brza metoda kontrole postrojenja u pogonu</a:t>
            </a:r>
            <a:r>
              <a:rPr lang="sr-Latn-CS" dirty="0"/>
              <a:t>, ne samo što se </a:t>
            </a:r>
            <a:r>
              <a:rPr lang="x-none"/>
              <a:t>ispitivanja vrše </a:t>
            </a:r>
            <a:r>
              <a:rPr lang="sr-Latn-CS" dirty="0"/>
              <a:t>on-line, već i što </a:t>
            </a:r>
            <a:r>
              <a:rPr lang="x-none"/>
              <a:t> se nedostaci otkrivaju u najranijoj fazi.</a:t>
            </a:r>
            <a:endParaRPr lang="sr-Latn-CS" dirty="0"/>
          </a:p>
          <a:p>
            <a:pPr lvl="0"/>
            <a:r>
              <a:rPr lang="hr-HR" dirty="0"/>
              <a:t>Svakako da je najznačajnija pravovremena odluka o isključenju aparata radi intervencije, kako bi se preduhitrile neželjene posljedice (pregorijevanje, havarijsko stanje), bilo da se radi o planskom bilo o hitnom isključenju.</a:t>
            </a:r>
            <a:endParaRPr lang="sr-Latn-CS" dirty="0"/>
          </a:p>
          <a:p>
            <a:pPr lvl="0"/>
            <a:r>
              <a:rPr lang="hr-HR" dirty="0"/>
              <a:t>Stvaranje potpunije slike o održavanju elemenata opreme u postrojenjima na osnovu rezultata termografskih kontrola će se ostvariti i sistematizacijom podataka o detaljima izvršenih </a:t>
            </a:r>
            <a:r>
              <a:rPr lang="hr-HR" dirty="0" smtClean="0"/>
              <a:t>intervencija.</a:t>
            </a:r>
            <a:endParaRPr lang="sr-Latn-CS" dirty="0"/>
          </a:p>
          <a:p>
            <a:pPr lvl="0"/>
            <a:r>
              <a:rPr lang="hr-HR" dirty="0" smtClean="0"/>
              <a:t>Na </a:t>
            </a:r>
            <a:r>
              <a:rPr lang="hr-HR" dirty="0"/>
              <a:t>bazi sprovedene analize statističkog pregleda rezultata termovizijskih ispitivanja u postrojenjima CGES-a u periodu od 2006-2014., akcentovani su različiti aspekti neispravnosti po različitim osnovama, što u daljem, može korisno poslužiti svim tehničkim službama kod planiranja budućih aktivnosti.</a:t>
            </a:r>
            <a:endParaRPr lang="sr-Latn-CS" dirty="0"/>
          </a:p>
          <a:p>
            <a:r>
              <a:rPr lang="sr-Latn-CS" b="1" dirty="0"/>
              <a:t> </a:t>
            </a:r>
            <a:endParaRPr lang="sr-Latn-CS" dirty="0"/>
          </a:p>
        </p:txBody>
      </p:sp>
      <p:sp>
        <p:nvSpPr>
          <p:cNvPr id="3" name="Rectangle 2"/>
          <p:cNvSpPr/>
          <p:nvPr/>
        </p:nvSpPr>
        <p:spPr>
          <a:xfrm>
            <a:off x="2699792" y="620688"/>
            <a:ext cx="3262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3200" b="1" dirty="0">
                <a:solidFill>
                  <a:srgbClr val="FFC000"/>
                </a:solidFill>
              </a:rPr>
              <a:t>ZAKLJUČAK</a:t>
            </a:r>
            <a:endParaRPr lang="sr-Latn-C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91</TotalTime>
  <Words>263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Horizon</vt:lpstr>
      <vt:lpstr>CorelDRAW.Graphic.14</vt:lpstr>
      <vt:lpstr>        TERMOGRAFIJA U  POSTROJENJIMA CGES  </vt:lpstr>
      <vt:lpstr>TEHNIČKI PARAMETRI KONTROLE SVEDENI NA UKUPAN UZORAK</vt:lpstr>
      <vt:lpstr>„Topla mjesta“ 2006-2014.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CGES, Elektroprenos Podgorica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Termografija u postrojenjima CGES</dc:title>
  <dc:subject>IV Savjetovanje CG KO CIGRE</dc:subject>
  <dc:creator>Predrag.Mijajlovic</dc:creator>
  <cp:lastModifiedBy>predrag.mijajlovic</cp:lastModifiedBy>
  <cp:revision>16</cp:revision>
  <dcterms:created xsi:type="dcterms:W3CDTF">2012-10-15T09:19:57Z</dcterms:created>
  <dcterms:modified xsi:type="dcterms:W3CDTF">2015-04-08T06:35:59Z</dcterms:modified>
  <cp:category>Referat STK A3-04</cp:category>
</cp:coreProperties>
</file>